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2022-03-29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2022-03-29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2022-03-29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2022-03-29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2022-03-29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2022-03-29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2022-03-29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2022-03-29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288" y="1628775"/>
            <a:ext cx="5905500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40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Jak motywować dzieci</a:t>
            </a:r>
          </a:p>
          <a:p>
            <a:pPr algn="ctr">
              <a:defRPr/>
            </a:pPr>
            <a:r>
              <a:rPr lang="pl-PL" sz="40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do utrwalania prawidłowej wymowy w domu?</a:t>
            </a:r>
            <a:endParaRPr lang="pl-PL" sz="40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6387" name="Obraz 3" descr="girl_logopedia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692150"/>
            <a:ext cx="2544762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rostokąt 4"/>
          <p:cNvSpPr>
            <a:spLocks noChangeArrowheads="1"/>
          </p:cNvSpPr>
          <p:nvPr/>
        </p:nvSpPr>
        <p:spPr bwMode="auto">
          <a:xfrm>
            <a:off x="4500563" y="6021388"/>
            <a:ext cx="4102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i="1"/>
              <a:t>Źródło: logopediapraktyczna.blox.pl</a:t>
            </a:r>
            <a:endParaRPr lang="pl-PL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rostokąt 1"/>
          <p:cNvSpPr>
            <a:spLocks noChangeArrowheads="1"/>
          </p:cNvSpPr>
          <p:nvPr/>
        </p:nvSpPr>
        <p:spPr bwMode="auto">
          <a:xfrm>
            <a:off x="323850" y="620713"/>
            <a:ext cx="84963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 b="1"/>
              <a:t>9. KONTAKT Z LOGOPEDĄ</a:t>
            </a:r>
          </a:p>
          <a:p>
            <a:pPr algn="ctr"/>
            <a:endParaRPr lang="pl-PL" sz="3200" b="1"/>
          </a:p>
          <a:p>
            <a:pPr algn="ctr"/>
            <a:r>
              <a:rPr lang="pl-PL" sz="3200"/>
              <a:t>Bądź w stałym kontakcie</a:t>
            </a:r>
          </a:p>
          <a:p>
            <a:pPr algn="ctr"/>
            <a:r>
              <a:rPr lang="pl-PL" sz="3200"/>
              <a:t>z logopedą, prowadzącym terapię,</a:t>
            </a:r>
          </a:p>
          <a:p>
            <a:pPr algn="ctr"/>
            <a:r>
              <a:rPr lang="pl-PL" sz="3200"/>
              <a:t>aby na bieżąco omawiać postępy</a:t>
            </a:r>
          </a:p>
          <a:p>
            <a:pPr algn="ctr"/>
            <a:r>
              <a:rPr lang="pl-PL" sz="3200"/>
              <a:t>dziecka, zapytać o sposób</a:t>
            </a:r>
          </a:p>
          <a:p>
            <a:pPr algn="ctr"/>
            <a:r>
              <a:rPr lang="pl-PL" sz="3200"/>
              <a:t>wykonywania ćwiczeń, aby uniknąć</a:t>
            </a:r>
          </a:p>
          <a:p>
            <a:pPr algn="ctr"/>
            <a:r>
              <a:rPr lang="pl-PL" sz="3200"/>
              <a:t>mimowolnych błędów podczas ich</a:t>
            </a:r>
          </a:p>
          <a:p>
            <a:pPr algn="ctr"/>
            <a:r>
              <a:rPr lang="pl-PL" sz="3200"/>
              <a:t>wykonywania.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rostokąt 1"/>
          <p:cNvSpPr>
            <a:spLocks noChangeArrowheads="1"/>
          </p:cNvSpPr>
          <p:nvPr/>
        </p:nvSpPr>
        <p:spPr bwMode="auto">
          <a:xfrm>
            <a:off x="250825" y="692150"/>
            <a:ext cx="8642350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 b="1"/>
              <a:t>10. CZAS</a:t>
            </a:r>
          </a:p>
          <a:p>
            <a:pPr algn="ctr"/>
            <a:endParaRPr lang="pl-PL" sz="3200" b="1"/>
          </a:p>
          <a:p>
            <a:pPr algn="ctr"/>
            <a:r>
              <a:rPr lang="pl-PL" sz="3200"/>
              <a:t>Daj dziecku czas. Każda nowa</a:t>
            </a:r>
          </a:p>
          <a:p>
            <a:pPr algn="ctr"/>
            <a:r>
              <a:rPr lang="pl-PL" sz="3200"/>
              <a:t>umiejętność potrzebuje</a:t>
            </a:r>
          </a:p>
          <a:p>
            <a:pPr algn="ctr"/>
            <a:r>
              <a:rPr lang="pl-PL" sz="3200"/>
              <a:t>czasu, aby się rozwinąć</a:t>
            </a:r>
          </a:p>
          <a:p>
            <a:pPr algn="ctr"/>
            <a:r>
              <a:rPr lang="pl-PL" sz="3200"/>
              <a:t>i utrwalić. Tylko systematyczna</a:t>
            </a:r>
          </a:p>
          <a:p>
            <a:pPr algn="ctr"/>
            <a:r>
              <a:rPr lang="pl-PL" sz="3200"/>
              <a:t>praca i wytrwałość pozwolą</a:t>
            </a:r>
          </a:p>
          <a:p>
            <a:pPr algn="ctr"/>
            <a:r>
              <a:rPr lang="pl-PL" sz="3200"/>
              <a:t>osiągnąć cel, jakim jest</a:t>
            </a:r>
          </a:p>
          <a:p>
            <a:pPr algn="ctr"/>
            <a:r>
              <a:rPr lang="pl-PL" sz="3200"/>
              <a:t>poprawna mowa i sprawna</a:t>
            </a:r>
          </a:p>
          <a:p>
            <a:pPr algn="ctr"/>
            <a:r>
              <a:rPr lang="pl-PL" sz="3200"/>
              <a:t>komunikacja!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rostokąt 2"/>
          <p:cNvSpPr>
            <a:spLocks noChangeArrowheads="1"/>
          </p:cNvSpPr>
          <p:nvPr/>
        </p:nvSpPr>
        <p:spPr bwMode="auto">
          <a:xfrm>
            <a:off x="250825" y="260350"/>
            <a:ext cx="8642350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 b="1"/>
              <a:t>1.STAŁA PORA ĆWICZEŃ</a:t>
            </a:r>
          </a:p>
          <a:p>
            <a:pPr algn="ctr"/>
            <a:endParaRPr lang="pl-PL" sz="3200" b="1"/>
          </a:p>
          <a:p>
            <a:pPr algn="ctr">
              <a:lnSpc>
                <a:spcPct val="150000"/>
              </a:lnSpc>
            </a:pPr>
            <a:r>
              <a:rPr lang="pl-PL" sz="3200"/>
              <a:t>Dziecko łatwiej zaakceptuje wykonywanie</a:t>
            </a:r>
          </a:p>
          <a:p>
            <a:pPr algn="ctr">
              <a:lnSpc>
                <a:spcPct val="150000"/>
              </a:lnSpc>
            </a:pPr>
            <a:r>
              <a:rPr lang="pl-PL" sz="3200"/>
              <a:t>ćwiczeń logopedycznych jeśli staną się one</a:t>
            </a:r>
          </a:p>
          <a:p>
            <a:pPr algn="ctr">
              <a:lnSpc>
                <a:spcPct val="150000"/>
              </a:lnSpc>
            </a:pPr>
            <a:r>
              <a:rPr lang="pl-PL" sz="3200"/>
              <a:t>częścią codziennego rytuału. Najlepiej</a:t>
            </a:r>
          </a:p>
          <a:p>
            <a:pPr algn="ctr">
              <a:lnSpc>
                <a:spcPct val="150000"/>
              </a:lnSpc>
            </a:pPr>
            <a:r>
              <a:rPr lang="pl-PL" sz="3200"/>
              <a:t>kojarzyć ćwiczenia z innymi codziennymi</a:t>
            </a:r>
          </a:p>
          <a:p>
            <a:pPr algn="ctr">
              <a:lnSpc>
                <a:spcPct val="150000"/>
              </a:lnSpc>
            </a:pPr>
            <a:r>
              <a:rPr lang="pl-PL" sz="3200"/>
              <a:t>zajęciami, np. ćwiczymy zawsze po obiedzie</a:t>
            </a:r>
          </a:p>
          <a:p>
            <a:pPr algn="ctr">
              <a:lnSpc>
                <a:spcPct val="150000"/>
              </a:lnSpc>
            </a:pPr>
            <a:r>
              <a:rPr lang="pl-PL" sz="3200"/>
              <a:t>lub wieczorem po odrobieniu lekcji.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rostokąt 1"/>
          <p:cNvSpPr>
            <a:spLocks noChangeArrowheads="1"/>
          </p:cNvSpPr>
          <p:nvPr/>
        </p:nvSpPr>
        <p:spPr bwMode="auto">
          <a:xfrm>
            <a:off x="179388" y="117475"/>
            <a:ext cx="8640762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/>
              <a:t>2. KRÓCEJ ALE CZĘŚCIEJ</a:t>
            </a:r>
          </a:p>
          <a:p>
            <a:pPr algn="ctr">
              <a:lnSpc>
                <a:spcPct val="150000"/>
              </a:lnSpc>
            </a:pPr>
            <a:r>
              <a:rPr lang="pl-PL" sz="3200"/>
              <a:t>Lepiej ćwiczyć krócej, ale kilka razy</a:t>
            </a:r>
          </a:p>
          <a:p>
            <a:pPr algn="ctr">
              <a:lnSpc>
                <a:spcPct val="150000"/>
              </a:lnSpc>
            </a:pPr>
            <a:r>
              <a:rPr lang="pl-PL" sz="3200"/>
              <a:t>dziennie, niż raz na tydzień długo.</a:t>
            </a:r>
          </a:p>
          <a:p>
            <a:pPr algn="ctr">
              <a:lnSpc>
                <a:spcPct val="150000"/>
              </a:lnSpc>
            </a:pPr>
            <a:r>
              <a:rPr lang="pl-PL" sz="3200"/>
              <a:t>Wówczas ćwiczenia nie będą tak</a:t>
            </a:r>
          </a:p>
          <a:p>
            <a:pPr algn="ctr">
              <a:lnSpc>
                <a:spcPct val="150000"/>
              </a:lnSpc>
            </a:pPr>
            <a:r>
              <a:rPr lang="pl-PL" sz="3200"/>
              <a:t>nużące, a dziecko będzie nabierało</a:t>
            </a:r>
          </a:p>
          <a:p>
            <a:pPr algn="ctr">
              <a:lnSpc>
                <a:spcPct val="150000"/>
              </a:lnSpc>
            </a:pPr>
            <a:r>
              <a:rPr lang="pl-PL" sz="3200"/>
              <a:t>nawyków prawidłowego mówienia</a:t>
            </a:r>
          </a:p>
          <a:p>
            <a:pPr algn="ctr">
              <a:lnSpc>
                <a:spcPct val="150000"/>
              </a:lnSpc>
            </a:pPr>
            <a:r>
              <a:rPr lang="pl-PL" sz="3200"/>
              <a:t>w sposób najbardziej zbliżony do naturalnych</a:t>
            </a:r>
          </a:p>
          <a:p>
            <a:pPr algn="ctr">
              <a:lnSpc>
                <a:spcPct val="150000"/>
              </a:lnSpc>
            </a:pPr>
            <a:r>
              <a:rPr lang="pl-PL" sz="3200"/>
              <a:t>sytuacji.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1"/>
          <p:cNvSpPr>
            <a:spLocks noChangeArrowheads="1"/>
          </p:cNvSpPr>
          <p:nvPr/>
        </p:nvSpPr>
        <p:spPr bwMode="auto">
          <a:xfrm>
            <a:off x="323850" y="188913"/>
            <a:ext cx="856932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 b="1"/>
              <a:t>3. NAUKA PRZEZ ZABAWĘ</a:t>
            </a:r>
          </a:p>
          <a:p>
            <a:pPr algn="ctr"/>
            <a:endParaRPr lang="pl-PL" sz="3200" b="1"/>
          </a:p>
          <a:p>
            <a:pPr algn="ctr"/>
            <a:r>
              <a:rPr lang="pl-PL" sz="3200"/>
              <a:t>Wykonaj wraz z dzieckiem pomoce</a:t>
            </a:r>
          </a:p>
          <a:p>
            <a:pPr algn="ctr"/>
            <a:r>
              <a:rPr lang="pl-PL" sz="3200"/>
              <a:t>edukacyjne, które uprzyjemnią nabywanie</a:t>
            </a:r>
          </a:p>
          <a:p>
            <a:pPr algn="ctr"/>
            <a:r>
              <a:rPr lang="pl-PL" sz="3200"/>
              <a:t>umiejętności poprawnego mówienia. Jeśli</a:t>
            </a:r>
          </a:p>
          <a:p>
            <a:pPr algn="ctr"/>
            <a:r>
              <a:rPr lang="pl-PL" sz="3200"/>
              <a:t>brakuje Ci czasu, możesz też kupić</a:t>
            </a:r>
          </a:p>
          <a:p>
            <a:pPr algn="ctr"/>
            <a:r>
              <a:rPr lang="pl-PL" sz="3200"/>
              <a:t>gotowe pomoce logopedyczne lub</a:t>
            </a:r>
          </a:p>
          <a:p>
            <a:pPr algn="ctr"/>
            <a:r>
              <a:rPr lang="pl-PL" sz="3200"/>
              <a:t>wykorzystać zabawy i zabawki, które</a:t>
            </a:r>
          </a:p>
          <a:p>
            <a:pPr algn="ctr"/>
            <a:r>
              <a:rPr lang="pl-PL" sz="3200"/>
              <a:t>dziecko najbardziej lubi. Ucząc przez</a:t>
            </a:r>
          </a:p>
          <a:p>
            <a:pPr algn="ctr"/>
            <a:r>
              <a:rPr lang="pl-PL" sz="3200"/>
              <a:t>zabawę sprawimy, że dziecko polubi</a:t>
            </a:r>
          </a:p>
          <a:p>
            <a:pPr algn="ctr"/>
            <a:r>
              <a:rPr lang="pl-PL" sz="3200"/>
              <a:t>ćwiczenia logopedyczne.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rostokąt 1"/>
          <p:cNvSpPr>
            <a:spLocks noChangeArrowheads="1"/>
          </p:cNvSpPr>
          <p:nvPr/>
        </p:nvSpPr>
        <p:spPr bwMode="auto">
          <a:xfrm>
            <a:off x="395288" y="404813"/>
            <a:ext cx="835342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 b="1"/>
              <a:t>4. NAUKA „PRZY OKAZJI”</a:t>
            </a:r>
          </a:p>
          <a:p>
            <a:pPr algn="ctr"/>
            <a:endParaRPr lang="pl-PL" sz="3200" b="1"/>
          </a:p>
          <a:p>
            <a:pPr algn="ctr"/>
            <a:r>
              <a:rPr lang="pl-PL" sz="3200"/>
              <a:t>Wykorzystuj każdą możliwą sytuację,</a:t>
            </a:r>
          </a:p>
          <a:p>
            <a:pPr algn="ctr"/>
            <a:r>
              <a:rPr lang="pl-PL" sz="3200"/>
              <a:t>aby „ przemycić ” kilka słówek ,</a:t>
            </a:r>
          </a:p>
          <a:p>
            <a:pPr algn="ctr"/>
            <a:r>
              <a:rPr lang="pl-PL" sz="3200"/>
              <a:t>ćwiczeń buzi i języka lub ćwiczeń</a:t>
            </a:r>
          </a:p>
          <a:p>
            <a:pPr algn="ctr"/>
            <a:r>
              <a:rPr lang="pl-PL" sz="3200"/>
              <a:t>oddechowych. Ćwiczyć można</a:t>
            </a:r>
          </a:p>
          <a:p>
            <a:pPr algn="ctr"/>
            <a:r>
              <a:rPr lang="pl-PL" sz="3200"/>
              <a:t>w każdej sytuacji: w sklepie, na spacerze,</a:t>
            </a:r>
          </a:p>
          <a:p>
            <a:pPr algn="ctr"/>
            <a:r>
              <a:rPr lang="pl-PL" sz="3200"/>
              <a:t>podczas przygotowywania posiłku,</a:t>
            </a:r>
          </a:p>
          <a:p>
            <a:pPr algn="ctr"/>
            <a:r>
              <a:rPr lang="pl-PL" sz="3200"/>
              <a:t>podczas zwykłej rozmowy z dzieckiem.</a:t>
            </a:r>
          </a:p>
          <a:p>
            <a:pPr algn="ctr"/>
            <a:r>
              <a:rPr lang="pl-PL" sz="3200"/>
              <a:t>Dużo zależy od Twojej inwencji!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rostokąt 1"/>
          <p:cNvSpPr>
            <a:spLocks noChangeArrowheads="1"/>
          </p:cNvSpPr>
          <p:nvPr/>
        </p:nvSpPr>
        <p:spPr bwMode="auto">
          <a:xfrm>
            <a:off x="250825" y="836613"/>
            <a:ext cx="87137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 b="1"/>
              <a:t>5. ĆWICZMY RAZEM</a:t>
            </a:r>
          </a:p>
          <a:p>
            <a:pPr algn="ctr"/>
            <a:endParaRPr lang="pl-PL" sz="3200" b="1"/>
          </a:p>
          <a:p>
            <a:pPr algn="ctr"/>
            <a:r>
              <a:rPr lang="pl-PL" sz="3200"/>
              <a:t>Ćwicz razem z dzieckiem. Czasem dorośli</a:t>
            </a:r>
          </a:p>
          <a:p>
            <a:pPr algn="ctr"/>
            <a:r>
              <a:rPr lang="pl-PL" sz="3200"/>
              <a:t>wstydzą się robienia dziwnych min przed</a:t>
            </a:r>
          </a:p>
          <a:p>
            <a:pPr algn="ctr"/>
            <a:r>
              <a:rPr lang="pl-PL" sz="3200"/>
              <a:t>lustrem. Niepotrzebnie! Jeśli należysz do</a:t>
            </a:r>
          </a:p>
          <a:p>
            <a:pPr algn="ctr"/>
            <a:r>
              <a:rPr lang="pl-PL" sz="3200"/>
              <a:t>tych osób, pozbądź się fałszywego</a:t>
            </a:r>
          </a:p>
          <a:p>
            <a:pPr algn="ctr"/>
            <a:r>
              <a:rPr lang="pl-PL" sz="3200"/>
              <a:t>wstydu i doceń, co nasza buzia i nasz</a:t>
            </a:r>
          </a:p>
          <a:p>
            <a:pPr algn="ctr"/>
            <a:r>
              <a:rPr lang="pl-PL" sz="3200"/>
              <a:t>język potrafią. Ćwicz z dzieckiem</a:t>
            </a:r>
          </a:p>
          <a:p>
            <a:pPr algn="ctr"/>
            <a:r>
              <a:rPr lang="pl-PL" sz="3200"/>
              <a:t>i dobrze się przy tym baw!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rostokąt 1"/>
          <p:cNvSpPr>
            <a:spLocks noChangeArrowheads="1"/>
          </p:cNvSpPr>
          <p:nvPr/>
        </p:nvSpPr>
        <p:spPr bwMode="auto">
          <a:xfrm>
            <a:off x="468313" y="908050"/>
            <a:ext cx="83518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 b="1"/>
              <a:t>6. DWIE WAŻNE CECHY</a:t>
            </a:r>
          </a:p>
          <a:p>
            <a:pPr algn="ctr"/>
            <a:endParaRPr lang="pl-PL" sz="3200" b="1"/>
          </a:p>
          <a:p>
            <a:pPr algn="ctr"/>
            <a:r>
              <a:rPr lang="pl-PL" sz="3200"/>
              <a:t>Bądź </a:t>
            </a:r>
            <a:r>
              <a:rPr lang="pl-PL" sz="3200" b="1"/>
              <a:t>cierpliwy i konsekwentny. Nie</a:t>
            </a:r>
          </a:p>
          <a:p>
            <a:pPr algn="ctr"/>
            <a:r>
              <a:rPr lang="pl-PL" sz="3200"/>
              <a:t>wyśmiewaj dziecka, jego wady, ani braku</a:t>
            </a:r>
          </a:p>
          <a:p>
            <a:pPr algn="ctr"/>
            <a:r>
              <a:rPr lang="pl-PL" sz="3200"/>
              <a:t>postępów. Czasem mijają długie miesiące</a:t>
            </a:r>
          </a:p>
          <a:p>
            <a:pPr algn="ctr"/>
            <a:r>
              <a:rPr lang="pl-PL" sz="3200"/>
              <a:t>zanim pojawią się pierwsze efekty terapii.</a:t>
            </a:r>
          </a:p>
          <a:p>
            <a:pPr algn="ctr"/>
            <a:r>
              <a:rPr lang="pl-PL" sz="3200"/>
              <a:t>Twoja konsekwencja w wykonywaniu</a:t>
            </a:r>
          </a:p>
          <a:p>
            <a:pPr algn="ctr"/>
            <a:r>
              <a:rPr lang="pt-BR" sz="3200"/>
              <a:t>ćwiczeń logopedycznych jest</a:t>
            </a:r>
          </a:p>
          <a:p>
            <a:pPr algn="ctr"/>
            <a:r>
              <a:rPr lang="pl-PL" sz="3200"/>
              <a:t>ubezpieczeniem sukcesu!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rostokąt 1"/>
          <p:cNvSpPr>
            <a:spLocks noChangeArrowheads="1"/>
          </p:cNvSpPr>
          <p:nvPr/>
        </p:nvSpPr>
        <p:spPr bwMode="auto">
          <a:xfrm>
            <a:off x="323850" y="333375"/>
            <a:ext cx="856932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 b="1"/>
              <a:t>7. O MOTYWACJI</a:t>
            </a:r>
          </a:p>
          <a:p>
            <a:pPr algn="ctr"/>
            <a:endParaRPr lang="pl-PL" sz="3200" b="1"/>
          </a:p>
          <a:p>
            <a:pPr algn="ctr"/>
            <a:r>
              <a:rPr lang="pl-PL" sz="3200"/>
              <a:t>Motywacja do ćwiczeń to coś, co nie</a:t>
            </a:r>
          </a:p>
          <a:p>
            <a:pPr algn="ctr"/>
            <a:r>
              <a:rPr lang="pl-PL" sz="3200"/>
              <a:t>przyjdzie samo. Jeśli jesteś szczęściarzem,</a:t>
            </a:r>
          </a:p>
          <a:p>
            <a:pPr algn="ctr"/>
            <a:r>
              <a:rPr lang="pl-PL" sz="3200"/>
              <a:t>którego dziecko „samo chce”, to wspaniale!</a:t>
            </a:r>
          </a:p>
          <a:p>
            <a:pPr algn="ctr"/>
            <a:r>
              <a:rPr lang="pl-PL" sz="3200"/>
              <a:t>Pamiętaj jednak, że każde dziecko miewa</a:t>
            </a:r>
          </a:p>
          <a:p>
            <a:pPr algn="ctr"/>
            <a:r>
              <a:rPr lang="pl-PL" sz="3200"/>
              <a:t>swoje „kryzysy” związane z motywacją do</a:t>
            </a:r>
          </a:p>
          <a:p>
            <a:pPr algn="ctr"/>
            <a:r>
              <a:rPr lang="pl-PL" sz="3200"/>
              <a:t>ćwiczeń. Są one zjawiskiem naturalnym.</a:t>
            </a:r>
          </a:p>
          <a:p>
            <a:pPr algn="ctr"/>
            <a:r>
              <a:rPr lang="pl-PL" sz="3200"/>
              <a:t>Motywację trzeba stale rozwijać</a:t>
            </a:r>
          </a:p>
          <a:p>
            <a:pPr algn="ctr"/>
            <a:r>
              <a:rPr lang="pl-PL" sz="3200"/>
              <a:t>i wzmacniać.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rostokąt 1"/>
          <p:cNvSpPr>
            <a:spLocks noChangeArrowheads="1"/>
          </p:cNvSpPr>
          <p:nvPr/>
        </p:nvSpPr>
        <p:spPr bwMode="auto">
          <a:xfrm>
            <a:off x="395288" y="333375"/>
            <a:ext cx="835342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 b="1"/>
              <a:t>8. NAGRODY</a:t>
            </a:r>
          </a:p>
          <a:p>
            <a:pPr algn="ctr"/>
            <a:endParaRPr lang="pl-PL" sz="3200" b="1"/>
          </a:p>
          <a:p>
            <a:pPr algn="ctr"/>
            <a:r>
              <a:rPr lang="pl-PL" sz="3200"/>
              <a:t>Za solidną pracę należy się nagroda!</a:t>
            </a:r>
          </a:p>
          <a:p>
            <a:pPr algn="ctr"/>
            <a:r>
              <a:rPr lang="pl-PL" sz="3200"/>
              <a:t>Podczas ćwiczeń niech to będzie zwykłe</a:t>
            </a:r>
          </a:p>
          <a:p>
            <a:pPr algn="ctr"/>
            <a:r>
              <a:rPr lang="pl-PL" sz="3200"/>
              <a:t>entuzjastyczne „Brawo! Bardzo dobrze!”. Po</a:t>
            </a:r>
          </a:p>
          <a:p>
            <a:pPr algn="ctr"/>
            <a:r>
              <a:rPr lang="pl-PL" sz="3200"/>
              <a:t>zakończonych zajęciach może to być</a:t>
            </a:r>
          </a:p>
          <a:p>
            <a:pPr algn="ctr"/>
            <a:r>
              <a:rPr lang="pl-PL" sz="3200"/>
              <a:t>naklejka, pieczątka w tabeli motywacyjnej</a:t>
            </a:r>
          </a:p>
          <a:p>
            <a:pPr algn="ctr"/>
            <a:r>
              <a:rPr lang="pl-PL" sz="3200"/>
              <a:t>lub obrazek. Po osiągnięciu pewnego</a:t>
            </a:r>
          </a:p>
          <a:p>
            <a:pPr algn="ctr"/>
            <a:r>
              <a:rPr lang="pl-PL" sz="3200"/>
              <a:t>etapu (np. po uzbieraniu określonej liczby</a:t>
            </a:r>
          </a:p>
          <a:p>
            <a:pPr algn="ctr"/>
            <a:r>
              <a:rPr lang="pl-PL" sz="3200"/>
              <a:t>naklejek) możemy „zafundować” dziecku</a:t>
            </a:r>
          </a:p>
          <a:p>
            <a:pPr algn="ctr"/>
            <a:r>
              <a:rPr lang="pl-PL" sz="3200"/>
              <a:t>wyjście do kina, na basen, do sali zabaw.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489</Words>
  <PresentationFormat>Pokaz na ekranie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Wędrówka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Joanna</dc:creator>
  <cp:lastModifiedBy>Joanna</cp:lastModifiedBy>
  <cp:revision>1</cp:revision>
  <dcterms:created xsi:type="dcterms:W3CDTF">2022-03-29T07:35:08Z</dcterms:created>
  <dcterms:modified xsi:type="dcterms:W3CDTF">2022-03-29T07:36:09Z</dcterms:modified>
</cp:coreProperties>
</file>