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D79650-811D-4666-B50B-64409AFE6AC9}" type="datetimeFigureOut">
              <a:rPr lang="pl-PL" smtClean="0"/>
              <a:pPr/>
              <a:t>2018-02-02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5E868C-8FA9-402B-A11D-9FB6F02BB03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51920" y="5517232"/>
            <a:ext cx="4968552" cy="622920"/>
          </a:xfrm>
        </p:spPr>
        <p:txBody>
          <a:bodyPr/>
          <a:lstStyle/>
          <a:p>
            <a:r>
              <a:rPr lang="pl-PL" dirty="0"/>
              <a:t>m</a:t>
            </a:r>
            <a:r>
              <a:rPr lang="pl-PL" dirty="0" smtClean="0"/>
              <a:t>gr Joanna </a:t>
            </a:r>
            <a:r>
              <a:rPr lang="pl-PL" dirty="0" err="1" smtClean="0"/>
              <a:t>Gmaj-Murawska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564904"/>
            <a:ext cx="6984776" cy="2622153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Jak rozmawiać z osobą jąkającą się</a:t>
            </a:r>
            <a:endParaRPr lang="pl-PL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55" y="548680"/>
            <a:ext cx="7858125" cy="2857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28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928934"/>
            <a:ext cx="2428892" cy="1610461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285720" y="0"/>
            <a:ext cx="885828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1"/>
                </a:solidFill>
              </a:rPr>
              <a:t>11. Nie nakłaniaj  dziecka do publicznego mówienia, szczególnie jeśli się przed tym wzbrania. Może to mocno stresować dziecko, rodzić i potęgować lęk przed mówieniem</a:t>
            </a:r>
            <a:r>
              <a:rPr lang="pl-PL" sz="3200" dirty="0" smtClean="0">
                <a:solidFill>
                  <a:schemeClr val="bg1"/>
                </a:solidFill>
              </a:rPr>
              <a:t>.</a:t>
            </a:r>
          </a:p>
          <a:p>
            <a:endParaRPr lang="pl-PL" sz="3200" dirty="0" smtClean="0">
              <a:solidFill>
                <a:schemeClr val="bg1"/>
              </a:solidFill>
            </a:endParaRPr>
          </a:p>
          <a:p>
            <a:r>
              <a:rPr lang="pl-PL" sz="3200" dirty="0" smtClean="0">
                <a:solidFill>
                  <a:schemeClr val="bg1"/>
                </a:solidFill>
              </a:rPr>
              <a:t>12. Na pytania dziecka odpowiadajcie umiejętnie. Zdania powinny być proste, ale </a:t>
            </a:r>
            <a:endParaRPr lang="pl-PL" sz="3200" dirty="0" smtClean="0">
              <a:solidFill>
                <a:schemeClr val="bg1"/>
              </a:solidFill>
            </a:endParaRPr>
          </a:p>
          <a:p>
            <a:r>
              <a:rPr lang="pl-PL" sz="3200" dirty="0" smtClean="0">
                <a:solidFill>
                  <a:schemeClr val="bg1"/>
                </a:solidFill>
              </a:rPr>
              <a:t>wyczerpujące </a:t>
            </a:r>
            <a:r>
              <a:rPr lang="pl-PL" sz="3200" dirty="0" smtClean="0">
                <a:solidFill>
                  <a:schemeClr val="bg1"/>
                </a:solidFill>
              </a:rPr>
              <a:t>ciekawość dziecka. </a:t>
            </a:r>
          </a:p>
          <a:p>
            <a:endParaRPr lang="pl-PL" sz="3200" dirty="0" smtClean="0">
              <a:solidFill>
                <a:schemeClr val="bg1"/>
              </a:solidFill>
            </a:endParaRPr>
          </a:p>
          <a:p>
            <a:r>
              <a:rPr lang="pl-PL" sz="3200" dirty="0" smtClean="0">
                <a:solidFill>
                  <a:schemeClr val="bg1"/>
                </a:solidFill>
              </a:rPr>
              <a:t>13. Okazujcie dziecku miłość, ale i mówcie, że go kochacie. W ten sposób zaspokoicie największą jego potrzebę – poczucie bezpieczeństwa, wiarę w siebie i złagodzicie przykre stany emocjonalne.</a:t>
            </a:r>
          </a:p>
          <a:p>
            <a:endParaRPr lang="pl-PL" sz="3200" dirty="0" smtClean="0">
              <a:solidFill>
                <a:schemeClr val="bg1"/>
              </a:solidFill>
            </a:endParaRPr>
          </a:p>
          <a:p>
            <a:endParaRPr lang="pl-PL" sz="3200" dirty="0" smtClean="0">
              <a:solidFill>
                <a:schemeClr val="bg1"/>
              </a:solidFill>
            </a:endParaRPr>
          </a:p>
          <a:p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285728"/>
            <a:ext cx="864399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1"/>
                </a:solidFill>
              </a:rPr>
              <a:t>14. Obserwujcie swoje dziecko i starajcie się zapamiętać sytuacje, w których mówi płynnie. Starajcie się stwarzać takie sytuacje jak najczęściej. Wykorzystujcie je do rozwijania mowy.</a:t>
            </a:r>
          </a:p>
          <a:p>
            <a:endParaRPr lang="pl-PL" sz="3200" dirty="0" smtClean="0">
              <a:solidFill>
                <a:schemeClr val="bg1"/>
              </a:solidFill>
            </a:endParaRPr>
          </a:p>
          <a:p>
            <a:r>
              <a:rPr lang="pl-PL" sz="3200" dirty="0" smtClean="0">
                <a:solidFill>
                  <a:schemeClr val="bg1"/>
                </a:solidFill>
              </a:rPr>
              <a:t>15. Nie stosujcie kar, ale i też nie rozpieszczajcie dziecka. Dziecko rozpieszczane w momencie jąkania się, może wykorzystywać to jako sposób na wymuszenie np. nowej zabawki, może prowadzić to do pogłębienia jąkania. Stosowanie kar pogłębia lęk przed mówieniem, obniża poczucie własnej wartości.</a:t>
            </a:r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928670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1"/>
                </a:solidFill>
              </a:rPr>
              <a:t>17. Pomagajcie dziecku przezwyciężyć problemy z mówieniem, ale nie rozwiązujcie ich za nie. Dziecko przyzwyczai się do omijania trudności, a nie ich pokonywania. Wyręczajcie je w sytuacjach szczególnie kłopotliwych, ale powoi wycofujcie się, dając możliwość samodzielnego mówienia. Chwalcie dziecko i cieszcie się z nim, kiedy poradzi sobie w trudnej sytuacji.</a:t>
            </a:r>
            <a:endParaRPr lang="pl-PL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nde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928670"/>
            <a:ext cx="4067194" cy="253483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071670" y="421481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solidFill>
                  <a:schemeClr val="bg1"/>
                </a:solidFill>
              </a:rPr>
              <a:t>Koniec</a:t>
            </a:r>
            <a:endParaRPr lang="pl-PL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Powtarzanie, wydłużanie elementów wypowiedzi (dźwięków, głosek,  sylab, słów) lub występowanie bloków („zacinanie się” bez wydawania żadnego dźwięku).</a:t>
            </a:r>
          </a:p>
          <a:p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Często obejmuje też wypowiadanie dodatkowych dźwięków lub słów (wtrąceń, słów wytrychów, które pozwolą na płynne rozpoczęcie wypowiedzi lub przejście do kolejnej wypowiedzi).</a:t>
            </a:r>
            <a:endParaRPr lang="pl-PL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 to jest jąkanie?</a:t>
            </a:r>
            <a:endParaRPr lang="pl-PL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8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39552" y="51157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Jąkaniu towarzyszyć mogą współruchy: </a:t>
            </a:r>
          </a:p>
          <a:p>
            <a:endParaRPr lang="pl-PL" sz="3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pl-PL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Ruchy oczu</a:t>
            </a:r>
          </a:p>
          <a:p>
            <a:endParaRPr lang="pl-PL" sz="3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Ruchy nóg</a:t>
            </a:r>
          </a:p>
          <a:p>
            <a:endParaRPr lang="pl-PL" sz="36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Ruchy innych części ciała.</a:t>
            </a:r>
            <a:endParaRPr lang="pl-PL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Obraz 2" descr="images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785926"/>
            <a:ext cx="2200273" cy="1627022"/>
          </a:xfrm>
          <a:prstGeom prst="rect">
            <a:avLst/>
          </a:prstGeom>
        </p:spPr>
      </p:pic>
      <p:pic>
        <p:nvPicPr>
          <p:cNvPr id="4" name="Obraz 3" descr="images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357562"/>
            <a:ext cx="2381250" cy="19240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79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86916"/>
            <a:ext cx="835824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Przyczyny jąkania:</a:t>
            </a:r>
          </a:p>
          <a:p>
            <a:endParaRPr lang="pl-PL" sz="32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200" dirty="0" smtClean="0">
                <a:solidFill>
                  <a:schemeClr val="bg1"/>
                </a:solidFill>
              </a:rPr>
              <a:t>Teorie rozwojowe – jąkanie powstaje w okresie kształtowania się mowy na skutek specyficznych czynników, działającym w tym okresie na dziecko.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200" dirty="0" smtClean="0">
                <a:solidFill>
                  <a:schemeClr val="bg1"/>
                </a:solidFill>
              </a:rPr>
              <a:t>Teorie organiczne- jąkanie jest wynikiem różnic  konstytucjonalnych lub neurologicznych w centralnym układzie nerwowym.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200" dirty="0" smtClean="0">
                <a:solidFill>
                  <a:schemeClr val="bg1"/>
                </a:solidFill>
              </a:rPr>
              <a:t>Teorie neurasteniczne – jąkanie jest nerwicą.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3200" dirty="0" smtClean="0">
                <a:solidFill>
                  <a:schemeClr val="bg1"/>
                </a:solidFill>
              </a:rPr>
              <a:t>Teorie psychologiczne – jąkanie jest reakcją nabytą.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9094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1472" y="302359"/>
            <a:ext cx="81369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</a:rPr>
              <a:t>Wskazówki dla rodziców:</a:t>
            </a:r>
          </a:p>
          <a:p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pl-PL" sz="3200" dirty="0" smtClean="0">
                <a:solidFill>
                  <a:schemeClr val="bg1"/>
                </a:solidFill>
              </a:rPr>
              <a:t>Nie mów do dziecka: „Nie jąkaj się.” to powiększa tylko jego zakłopotanie, gdyby mogło, to nie by się nie jąkało.</a:t>
            </a:r>
          </a:p>
          <a:p>
            <a:pPr marL="342900" indent="-342900">
              <a:buAutoNum type="arabicPeriod"/>
            </a:pPr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pl-PL" sz="3200" dirty="0" smtClean="0">
                <a:solidFill>
                  <a:schemeClr val="bg1"/>
                </a:solidFill>
              </a:rPr>
              <a:t>Nie strasz, nie bądź niecierpliwy, rozdrażniony jeśli dziecko jest coraz bardziej zaniepokojone i napięcie powiększa się. Będzie mówiło wówczas gorzej i trudniej będzie mu znaleźć sposób na uniknięcie tego.</a:t>
            </a:r>
          </a:p>
          <a:p>
            <a:r>
              <a:rPr lang="pl-PL" dirty="0" smtClean="0"/>
              <a:t> </a:t>
            </a:r>
            <a:endParaRPr lang="pl-PL" dirty="0"/>
          </a:p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3" name="Obraz 2" descr="jąkanie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2500306"/>
            <a:ext cx="1313688" cy="152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465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0034" y="857232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pl-PL" sz="3200" dirty="0" smtClean="0">
                <a:solidFill>
                  <a:schemeClr val="bg1"/>
                </a:solidFill>
              </a:rPr>
              <a:t>3. Nie mów za dziecko i nie odpowiadaj za nie na pytania. Wzbudza to w dziecku niepewność i zawstydzenie oraz utrudnia wypowiadanie się samodzielnie.</a:t>
            </a:r>
          </a:p>
          <a:p>
            <a:pPr marL="342900" indent="-342900">
              <a:buAutoNum type="arabicPeriod"/>
            </a:pPr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pl-PL" sz="3200" dirty="0" smtClean="0">
                <a:solidFill>
                  <a:schemeClr val="bg1"/>
                </a:solidFill>
              </a:rPr>
              <a:t>4. Nie polecaj  dziecku, aby mówiło wolniej, powtórzyło, pomyślało za nim powie, wzięło większy oddech. Powiększa to zaburzenia i zakłóca spontaniczność wypowiedzi.</a:t>
            </a:r>
          </a:p>
        </p:txBody>
      </p:sp>
    </p:spTree>
    <p:extLst>
      <p:ext uri="{BB962C8B-B14F-4D97-AF65-F5344CB8AC3E}">
        <p14:creationId xmlns="" xmlns:p14="http://schemas.microsoft.com/office/powerpoint/2010/main" val="22013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714356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pl-PL" sz="3200" dirty="0" smtClean="0">
                <a:solidFill>
                  <a:schemeClr val="bg1"/>
                </a:solidFill>
              </a:rPr>
              <a:t>5. Reaguj tak samo gdy dziecko jąka się i gdy mówi płynnie. Ważne jest to co mówi, nie jak mówi.</a:t>
            </a:r>
          </a:p>
          <a:p>
            <a:pPr marL="342900" indent="-342900">
              <a:buAutoNum type="arabicPeriod"/>
            </a:pPr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pl-PL" sz="3200" dirty="0" smtClean="0">
                <a:solidFill>
                  <a:schemeClr val="bg1"/>
                </a:solidFill>
              </a:rPr>
              <a:t>6. Jeśli dziecko spieszy się mówiąc, jest nadmiernie podniecone, powiedz: „Uspokój się, mamy dużo czasu”. Wprowadzamy spokój i skupienie. To inna uwaga, niż: ”Mów wolniej”. Nie zaznaczamy w ten sposób samego faktu mówienia. </a:t>
            </a:r>
          </a:p>
        </p:txBody>
      </p:sp>
    </p:spTree>
    <p:extLst>
      <p:ext uri="{BB962C8B-B14F-4D97-AF65-F5344CB8AC3E}">
        <p14:creationId xmlns="" xmlns:p14="http://schemas.microsoft.com/office/powerpoint/2010/main" val="62388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0034" y="285728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pl-PL" sz="3200" dirty="0" smtClean="0">
                <a:solidFill>
                  <a:schemeClr val="bg1"/>
                </a:solidFill>
              </a:rPr>
              <a:t>7. Nie podkreślaj faktu, że dziecko mówi płynnie. Może to wywoływać wrażenie, że wówczas kochasz je bardziej. Wówczas walka o płynność mówienia może powodować poczucie, że całe otoczenie traktuje je inaczej gdy mówi płynnie.</a:t>
            </a:r>
          </a:p>
          <a:p>
            <a:pPr marL="342900" indent="-342900"/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pl-PL" sz="3200" dirty="0" smtClean="0">
                <a:solidFill>
                  <a:schemeClr val="bg1"/>
                </a:solidFill>
              </a:rPr>
              <a:t>8. Nie wsłuchuj się zbyt uważnie w mowę dziecka, gdy się jąka. Bystre dzieci mogą wykorzystywać to jako sposób zwrócenia na siebie uwagi. Wtedy faktycznie mogą zacząć się jąkać.</a:t>
            </a:r>
          </a:p>
        </p:txBody>
      </p:sp>
    </p:spTree>
    <p:extLst>
      <p:ext uri="{BB962C8B-B14F-4D97-AF65-F5344CB8AC3E}">
        <p14:creationId xmlns="" xmlns:p14="http://schemas.microsoft.com/office/powerpoint/2010/main" val="354721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1472" y="357166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9"/>
            </a:pPr>
            <a:r>
              <a:rPr lang="pl-PL" sz="3200" dirty="0" smtClean="0">
                <a:solidFill>
                  <a:schemeClr val="bg1"/>
                </a:solidFill>
              </a:rPr>
              <a:t>Sam bądź przykładem dobrej wymowy.  Rozmawiając z dzieckiem mów wolno i wyraźnie, dokładniej niż zwykle wymawiając samogłoski.</a:t>
            </a:r>
          </a:p>
          <a:p>
            <a:pPr marL="342900" indent="-342900">
              <a:buAutoNum type="arabicPeriod" startAt="9"/>
            </a:pPr>
            <a:endParaRPr lang="pl-PL" sz="32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 startAt="9"/>
            </a:pPr>
            <a:r>
              <a:rPr lang="pl-PL" sz="3200" dirty="0" smtClean="0">
                <a:solidFill>
                  <a:schemeClr val="bg1"/>
                </a:solidFill>
              </a:rPr>
              <a:t>Opanuj swoją ciekawość, kiedy dziecko przerwie opowiadanie z powodu zablokowania swoich narządów mowy. Nie dopytuj co dalej. Skieruj uwagę na coś innego, np. zaproponuj coś do picia. Z czasem dziecko samo powróci do przerwanego wątku.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459</TotalTime>
  <Words>685</Words>
  <Application>Microsoft Office PowerPoint</Application>
  <PresentationFormat>Pokaz na ekranie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Papier</vt:lpstr>
      <vt:lpstr>Jak rozmawiać z osobą jąkającą się</vt:lpstr>
      <vt:lpstr>Co to jest jąkanie?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Asia Gmaj</dc:creator>
  <cp:lastModifiedBy>Joanna</cp:lastModifiedBy>
  <cp:revision>23</cp:revision>
  <dcterms:created xsi:type="dcterms:W3CDTF">2018-01-15T20:17:56Z</dcterms:created>
  <dcterms:modified xsi:type="dcterms:W3CDTF">2018-02-02T12:02:49Z</dcterms:modified>
</cp:coreProperties>
</file>